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notesMaster" Target="notesMasters/notesMaster1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오프닝: 오늘은 AI를 '어떻게' 활용했는지, 실제 만든 업무 도구를 예로 보여드립니다. 코드 이야기보다 '방법'에 집중.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공감대 형성: 전공을 떠나 누구나 겪는 불편. 청중에게 '다들 그러시죠?' 물어보며 시작.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완성 모습 먼저. 가능하면 여기서 실제 콘솔을 켜서 시연(결재 알림 한 번 띄우기). 시연이 어려우면 캡쳐로.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핵심 전환점: 나는 코드를 다 짜지 않았다. 요구사항·판단은 나, 코드·진단은 AI. Claude Code = 내 PC 파일을 직접 다루는 AI 도구.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개발은 한 번에 완성이 아니라 '반복 대화'. 특히 4번(증상 전달)이 실력. 병원 비유로 쉽게 설명.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사례1. 캡쳐 한 장으로 AI가 근본 원인(창 기준 좌표)을 짚어줌. 임시방편이 아니라 제대로 고쳐짐.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사례2. 내가 몰랐던 '왜 안 되는지'를 AI가 설명. 배우면서 만든 경험.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하이라이트. 시간 부족하면 여기 집중. 눈엔 같은데 컴퓨터엔 다른 한 글자를 AI가 논리로 추적. 청중 반응이 가장 큰 슬라이드.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결과 요약: 작은 요청이 쌓여 통합 도구가 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청중이 가져갈 4가지 교훈. 전공 지식보다 이 '대화 습관'이 중요.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결과물을 남들도 쓰게 exe로 포장. 코드는 나만 보지만 결과는 누구나 더블클릭.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실용 파트: 따라할 수 있는 프롬프트 예시. 이 슬라이드는 꼭 사진 찍어가게.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마무리 메시지. AI는 파트너. 전공자의 역할은 좋은 질문과 판단.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0" y="0"/>
            <a:ext cx="12191695" cy="146304"/>
          </a:xfrm>
          <a:prstGeom prst="roundRect">
            <a:avLst>
              <a:gd name="adj" fmla="val 10000"/>
            </a:avLst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9509760" y="-1188720"/>
            <a:ext cx="3840480" cy="3840480"/>
          </a:xfrm>
          <a:prstGeom prst="ellipse">
            <a:avLst/>
          </a:prstGeom>
          <a:solidFill>
            <a:srgbClr val="1E30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0607040" y="4297680"/>
            <a:ext cx="3108960" cy="3108960"/>
          </a:xfrm>
          <a:prstGeom prst="ellipse">
            <a:avLst/>
          </a:prstGeom>
          <a:solidFill>
            <a:srgbClr val="0B5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1417320"/>
            <a:ext cx="969264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14B8A6"/>
                </a:solidFill>
                <a:latin typeface="맑은 고딕"/>
                <a:cs typeface="맑은 고딕"/>
                <a:ea typeface="맑은 고딕"/>
              </a:rPr>
              <a:t>수업나눔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965960"/>
            <a:ext cx="1024128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400"/>
              </a:spcAft>
            </a:pPr>
            <a:r>
              <a:rPr sz="44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컴퓨터 전공이</a:t>
            </a:r>
          </a:p>
          <a:p>
            <a:pPr algn="l"/>
            <a:r>
              <a:rPr sz="44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AI를 활용하는 법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41248" y="3977639"/>
            <a:ext cx="98755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800" b="0" i="0">
                <a:solidFill>
                  <a:srgbClr val="C7D6E6"/>
                </a:solidFill>
                <a:latin typeface="맑은 고딕"/>
                <a:cs typeface="맑은 고딕"/>
                <a:ea typeface="맑은 고딕"/>
              </a:rPr>
              <a:t>매일 쓰는 나이스·에듀파인, 업무 자동화 도구를 </a:t>
            </a:r>
            <a:r>
              <a:rPr sz="1800" b="1" i="0">
                <a:solidFill>
                  <a:srgbClr val="14B8A6"/>
                </a:solidFill>
                <a:latin typeface="맑은 고딕"/>
                <a:cs typeface="맑은 고딕"/>
                <a:ea typeface="맑은 고딕"/>
              </a:rPr>
              <a:t>AI와 함께</a:t>
            </a:r>
            <a:r>
              <a:rPr sz="1800" b="0" i="0">
                <a:solidFill>
                  <a:srgbClr val="C7D6E6"/>
                </a:solidFill>
                <a:latin typeface="맑은 고딕"/>
                <a:cs typeface="맑은 고딕"/>
                <a:ea typeface="맑은 고딕"/>
              </a:rPr>
              <a:t> 만들다</a:t>
            </a:r>
          </a:p>
        </p:txBody>
      </p:sp>
      <p:sp>
        <p:nvSpPr>
          <p:cNvPr id="8" name="Oval 7"/>
          <p:cNvSpPr/>
          <p:nvPr/>
        </p:nvSpPr>
        <p:spPr>
          <a:xfrm>
            <a:off x="868680" y="5257800"/>
            <a:ext cx="384048" cy="384048"/>
          </a:xfrm>
          <a:prstGeom prst="ellipse">
            <a:avLst/>
          </a:prstGeom>
          <a:solidFill>
            <a:srgbClr val="E0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371600" y="5230368"/>
            <a:ext cx="5486400" cy="4572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15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발표자  권혁규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94360"/>
            <a:ext cx="100584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왜 만들었나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29844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전공이라서가 아니라 — 그냥 제 업무가 불편해서 시작했습니다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2286000"/>
            <a:ext cx="3383280" cy="3017520"/>
          </a:xfrm>
          <a:prstGeom prst="roundRect">
            <a:avLst>
              <a:gd name="adj" fmla="val 6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143000" y="2651760"/>
            <a:ext cx="640080" cy="64008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651760"/>
            <a:ext cx="6400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43000" y="3566160"/>
            <a:ext cx="2743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매번 인증서 로그인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143000" y="4160520"/>
            <a:ext cx="27432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나이스·에듀파인에 접속할 때마다
인증서 로그인을 반복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90288" y="2286000"/>
            <a:ext cx="3383280" cy="3017520"/>
          </a:xfrm>
          <a:prstGeom prst="roundRect">
            <a:avLst>
              <a:gd name="adj" fmla="val 6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4910328" y="2651760"/>
            <a:ext cx="640080" cy="64008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910328" y="2651760"/>
            <a:ext cx="6400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910328" y="3566160"/>
            <a:ext cx="2743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자꾸 자동 로그아웃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910328" y="4160520"/>
            <a:ext cx="27432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잠깐 다른 일 하면 세션이 끊겨
또 처음부터 로그인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57616" y="2286000"/>
            <a:ext cx="3383280" cy="3017520"/>
          </a:xfrm>
          <a:prstGeom prst="roundRect">
            <a:avLst>
              <a:gd name="adj" fmla="val 6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8677656" y="2651760"/>
            <a:ext cx="640080" cy="64008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8677656" y="2651760"/>
            <a:ext cx="640080" cy="6400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677656" y="3566160"/>
            <a:ext cx="274320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9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결재를 제때 못 봄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677656" y="4160520"/>
            <a:ext cx="2743200" cy="10058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공람·결재가 올라와도
바로 알아채기 어려움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48640"/>
            <a:ext cx="105156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무엇을 만들었나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252728"/>
            <a:ext cx="100584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먼저 완성된 모습부터 — 통합 콘솔 하나로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965960"/>
            <a:ext cx="5257800" cy="1965960"/>
          </a:xfrm>
          <a:prstGeom prst="roundRect">
            <a:avLst>
              <a:gd name="adj" fmla="val 7000"/>
            </a:avLst>
          </a:prstGeom>
          <a:solidFill>
            <a:srgbClr val="E7F2F2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280160" y="2240279"/>
            <a:ext cx="118872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3400" b="1" i="0">
                <a:solidFill>
                  <a:srgbClr val="0E7C86"/>
                </a:solidFill>
                <a:latin typeface="맑은 고딕"/>
                <a:cs typeface="맑은 고딕"/>
                <a:ea typeface="맑은 고딕"/>
              </a:rPr>
              <a:t>✔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14600" y="2350008"/>
            <a:ext cx="3246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원클릭 로그인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514600" y="3017520"/>
            <a:ext cx="32461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EVPN→인증서→나이스→에듀파인
자동 로그인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965960"/>
            <a:ext cx="5257800" cy="1965960"/>
          </a:xfrm>
          <a:prstGeom prst="roundRect">
            <a:avLst>
              <a:gd name="adj" fmla="val 7000"/>
            </a:avLst>
          </a:prstGeom>
          <a:solidFill>
            <a:srgbClr val="E7F2F2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949440" y="2240279"/>
            <a:ext cx="118872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3400" b="1" i="0">
                <a:solidFill>
                  <a:srgbClr val="0E7C86"/>
                </a:solidFill>
                <a:latin typeface="맑은 고딕"/>
                <a:cs typeface="맑은 고딕"/>
                <a:ea typeface="맑은 고딕"/>
              </a:rPr>
              <a:t>✔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183880" y="2350008"/>
            <a:ext cx="3246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세션 자동 유지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83880" y="3017520"/>
            <a:ext cx="32461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가만히 둬도 로그아웃 안 됨
(세션 자동 연장)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22960" y="4297679"/>
            <a:ext cx="5257800" cy="1965960"/>
          </a:xfrm>
          <a:prstGeom prst="roundRect">
            <a:avLst>
              <a:gd name="adj" fmla="val 7000"/>
            </a:avLst>
          </a:prstGeom>
          <a:solidFill>
            <a:srgbClr val="E7F2F2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280160" y="4571999"/>
            <a:ext cx="118872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3400" b="1" i="0">
                <a:solidFill>
                  <a:srgbClr val="0E7C86"/>
                </a:solidFill>
                <a:latin typeface="맑은 고딕"/>
                <a:cs typeface="맑은 고딕"/>
                <a:ea typeface="맑은 고딕"/>
              </a:rPr>
              <a:t>✔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514600" y="4681727"/>
            <a:ext cx="3246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결재 알림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514600" y="5349240"/>
            <a:ext cx="32461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나이스·에듀파인 결재가 늘면
윈도우 알림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92240" y="4297679"/>
            <a:ext cx="5257800" cy="1965960"/>
          </a:xfrm>
          <a:prstGeom prst="roundRect">
            <a:avLst>
              <a:gd name="adj" fmla="val 7000"/>
            </a:avLst>
          </a:prstGeom>
          <a:solidFill>
            <a:srgbClr val="E7F2F2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949440" y="4571999"/>
            <a:ext cx="118872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3400" b="1" i="0">
                <a:solidFill>
                  <a:srgbClr val="0E7C86"/>
                </a:solidFill>
                <a:latin typeface="맑은 고딕"/>
                <a:cs typeface="맑은 고딕"/>
                <a:ea typeface="맑은 고딕"/>
              </a:rPr>
              <a:t>✔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183880" y="4681727"/>
            <a:ext cx="324612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1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exe로 배포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83880" y="5349240"/>
            <a:ext cx="324612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파이썬 없는 동료도
더블클릭으로 사용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7C8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8778240" y="-1463040"/>
            <a:ext cx="4754880" cy="4754880"/>
          </a:xfrm>
          <a:prstGeom prst="ellipse">
            <a:avLst/>
          </a:prstGeom>
          <a:solidFill>
            <a:srgbClr val="0B5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868680"/>
            <a:ext cx="10515600" cy="13716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저는 이걸 </a:t>
            </a:r>
            <a:r>
              <a:rPr sz="3400" b="1" i="0">
                <a:solidFill>
                  <a:srgbClr val="FFD98A"/>
                </a:solidFill>
                <a:latin typeface="맑은 고딕"/>
                <a:cs typeface="맑은 고딕"/>
                <a:ea typeface="맑은 고딕"/>
              </a:rPr>
              <a:t>'혼자'</a:t>
            </a:r>
            <a:r>
              <a:rPr sz="34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 짜지 않았습니다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2468880"/>
            <a:ext cx="5257800" cy="3200400"/>
          </a:xfrm>
          <a:prstGeom prst="roundRect">
            <a:avLst>
              <a:gd name="adj" fmla="val 6000"/>
            </a:avLst>
          </a:prstGeom>
          <a:solidFill>
            <a:srgbClr val="FFFFFF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88720" y="2834640"/>
            <a:ext cx="4526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0B5E66"/>
                </a:solidFill>
                <a:latin typeface="맑은 고딕"/>
                <a:cs typeface="맑은 고딕"/>
                <a:ea typeface="맑은 고딕"/>
              </a:rPr>
              <a:t>나 (사람)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188720" y="3520440"/>
            <a:ext cx="452628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600" b="0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무엇을 원하는지 설명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600" b="0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판단하고 결정</a:t>
            </a:r>
          </a:p>
          <a:p>
            <a:pPr algn="l">
              <a:lnSpc>
                <a:spcPct val="110000"/>
              </a:lnSpc>
            </a:pPr>
            <a:r>
              <a:rPr sz="1600" b="0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직접 실행·테스트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92240" y="2468880"/>
            <a:ext cx="5257800" cy="3200400"/>
          </a:xfrm>
          <a:prstGeom prst="roundRect">
            <a:avLst>
              <a:gd name="adj" fmla="val 6000"/>
            </a:avLst>
          </a:prstGeom>
          <a:solidFill>
            <a:srgbClr val="142240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858000" y="2834640"/>
            <a:ext cx="4526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14B8A6"/>
                </a:solidFill>
                <a:latin typeface="맑은 고딕"/>
                <a:cs typeface="맑은 고딕"/>
                <a:ea typeface="맑은 고딕"/>
              </a:rPr>
              <a:t>AI (Claude Code)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0" y="3520440"/>
            <a:ext cx="4526280" cy="20116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600" b="0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실제 코드 작성</a:t>
            </a:r>
          </a:p>
          <a:p>
            <a:pPr algn="l">
              <a:lnSpc>
                <a:spcPct val="110000"/>
              </a:lnSpc>
              <a:spcAft>
                <a:spcPts val="800"/>
              </a:spcAft>
            </a:pPr>
            <a:r>
              <a:rPr sz="1600" b="0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막힌 원인 진단</a:t>
            </a:r>
          </a:p>
          <a:p>
            <a:pPr algn="l">
              <a:lnSpc>
                <a:spcPct val="110000"/>
              </a:lnSpc>
            </a:pPr>
            <a:r>
              <a:rPr sz="1600" b="0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내 PC 파일을 직접 읽고·고치고·실행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48640"/>
            <a:ext cx="109728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개발 방법 = </a:t>
            </a:r>
            <a:r>
              <a:rPr sz="3400" b="1" i="0">
                <a:solidFill>
                  <a:srgbClr val="0E7C86"/>
                </a:solidFill>
                <a:latin typeface="맑은 고딕"/>
                <a:cs typeface="맑은 고딕"/>
                <a:ea typeface="맑은 고딕"/>
              </a:rPr>
              <a:t>반복 대화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252728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한 번에 완성이 아니라, 작은 대화를 계속 돌린다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777240" y="2057400"/>
            <a:ext cx="1874519" cy="1691640"/>
          </a:xfrm>
          <a:prstGeom prst="roundRect">
            <a:avLst>
              <a:gd name="adj" fmla="val 9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412748" y="2313432"/>
            <a:ext cx="603504" cy="603504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412748" y="2313432"/>
            <a:ext cx="603504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14400" y="2990088"/>
            <a:ext cx="1600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5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요구사항
말하기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2389212" y="2560320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3000" b="1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›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67913" y="2057400"/>
            <a:ext cx="1874519" cy="1691640"/>
          </a:xfrm>
          <a:prstGeom prst="roundRect">
            <a:avLst>
              <a:gd name="adj" fmla="val 9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603421" y="2313432"/>
            <a:ext cx="603504" cy="603504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603421" y="2313432"/>
            <a:ext cx="603504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2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105073" y="2990088"/>
            <a:ext cx="1600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5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AI가
코드 작성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579886" y="2560320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3000" b="1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›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158587" y="2057400"/>
            <a:ext cx="1874519" cy="1691640"/>
          </a:xfrm>
          <a:prstGeom prst="roundRect">
            <a:avLst>
              <a:gd name="adj" fmla="val 9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794095" y="2313432"/>
            <a:ext cx="603504" cy="603504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794095" y="2313432"/>
            <a:ext cx="603504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3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295747" y="2990088"/>
            <a:ext cx="1600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5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실행해
보기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6770560" y="2560320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3000" b="1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›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49261" y="2057400"/>
            <a:ext cx="1874519" cy="1691640"/>
          </a:xfrm>
          <a:prstGeom prst="roundRect">
            <a:avLst>
              <a:gd name="adj" fmla="val 9000"/>
            </a:avLst>
          </a:prstGeom>
          <a:solidFill>
            <a:srgbClr val="FCEED8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984769" y="2313432"/>
            <a:ext cx="603504" cy="603504"/>
          </a:xfrm>
          <a:prstGeom prst="ellipse">
            <a:avLst/>
          </a:prstGeom>
          <a:solidFill>
            <a:srgbClr val="E0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84769" y="2313432"/>
            <a:ext cx="603504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4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486421" y="2990088"/>
            <a:ext cx="1600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5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안 되면
증상 전달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8961234" y="2560320"/>
            <a:ext cx="822960" cy="5486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3000" b="1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›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539935" y="2057400"/>
            <a:ext cx="1874519" cy="1691640"/>
          </a:xfrm>
          <a:prstGeom prst="roundRect">
            <a:avLst>
              <a:gd name="adj" fmla="val 9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10175443" y="2313432"/>
            <a:ext cx="603504" cy="603504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175443" y="2313432"/>
            <a:ext cx="603504" cy="60350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2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5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677095" y="2990088"/>
            <a:ext cx="1600199" cy="685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05000"/>
              </a:lnSpc>
            </a:pPr>
            <a:r>
              <a:rPr sz="145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AI가
진단·수정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77240" y="3977639"/>
            <a:ext cx="109728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↻  ⑤에서 다시 ①로 — 될 때까지 반복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463040" y="4617720"/>
            <a:ext cx="9262872" cy="1234440"/>
          </a:xfrm>
          <a:prstGeom prst="roundRect">
            <a:avLst>
              <a:gd name="adj" fmla="val 8000"/>
            </a:avLst>
          </a:prstGeom>
          <a:solidFill>
            <a:srgbClr val="142240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1920240" y="4617720"/>
            <a:ext cx="8412480" cy="12344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spcAft>
                <a:spcPts val="300"/>
              </a:spcAft>
            </a:pPr>
            <a:r>
              <a:rPr sz="1800" b="1" i="0">
                <a:solidFill>
                  <a:srgbClr val="FFD98A"/>
                </a:solidFill>
                <a:latin typeface="맑은 고딕"/>
                <a:cs typeface="맑은 고딕"/>
                <a:ea typeface="맑은 고딕"/>
              </a:rPr>
              <a:t>핵심은 ④ — </a:t>
            </a:r>
            <a:r>
              <a:rPr sz="18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"안 돼요"가 아니라 화면 캡쳐 + 정확한 증상</a:t>
            </a:r>
          </a:p>
          <a:p>
            <a:pPr algn="l"/>
            <a:r>
              <a:rPr sz="1400" b="0" i="1">
                <a:solidFill>
                  <a:srgbClr val="C7D6E6"/>
                </a:solidFill>
                <a:latin typeface="맑은 고딕"/>
                <a:cs typeface="맑은 고딕"/>
                <a:ea typeface="맑은 고딕"/>
              </a:rPr>
              <a:t>병원에서 의사에게 증상을 말하듯이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66928"/>
            <a:ext cx="1124712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실제로 막힌 순간 </a:t>
            </a:r>
            <a:r>
              <a:rPr sz="3000" b="1" i="0">
                <a:solidFill>
                  <a:srgbClr val="0E7C86"/>
                </a:solidFill>
                <a:latin typeface="맑은 고딕"/>
                <a:cs typeface="맑은 고딕"/>
                <a:ea typeface="맑은 고딕"/>
              </a:rPr>
              <a:t>①</a:t>
            </a:r>
            <a:r>
              <a:rPr sz="30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  —  </a:t>
            </a:r>
            <a:r>
              <a:rPr sz="30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클릭 좌표가 빗나감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1783080"/>
            <a:ext cx="10543032" cy="1371600"/>
          </a:xfrm>
          <a:prstGeom prst="roundRect">
            <a:avLst>
              <a:gd name="adj" fmla="val 7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097280" y="2075688"/>
            <a:ext cx="1965960" cy="786384"/>
          </a:xfrm>
          <a:prstGeom prst="roundRect">
            <a:avLst>
              <a:gd name="adj" fmla="val 1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075688"/>
            <a:ext cx="196596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증상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37560" y="1965960"/>
            <a:ext cx="777240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인증서 암호칸을 눌러야 하는데 자꾸 엉뚱한 곳을 클릭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410712"/>
            <a:ext cx="10543032" cy="1371600"/>
          </a:xfrm>
          <a:prstGeom prst="roundRect">
            <a:avLst>
              <a:gd name="adj" fmla="val 7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97280" y="3703320"/>
            <a:ext cx="1965960" cy="786384"/>
          </a:xfrm>
          <a:prstGeom prst="roundRect">
            <a:avLst>
              <a:gd name="adj" fmla="val 10000"/>
            </a:avLst>
          </a:prstGeom>
          <a:solidFill>
            <a:srgbClr val="E0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3703320"/>
            <a:ext cx="196596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내가 한 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37560" y="3593592"/>
            <a:ext cx="777240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화면을 캡쳐해서 "여길 눌러야 하는데 여길 눌러요"라고 전달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5038344"/>
            <a:ext cx="10543032" cy="1371600"/>
          </a:xfrm>
          <a:prstGeom prst="roundRect">
            <a:avLst>
              <a:gd name="adj" fmla="val 7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5330952"/>
            <a:ext cx="1965960" cy="786384"/>
          </a:xfrm>
          <a:prstGeom prst="roundRect">
            <a:avLst>
              <a:gd name="adj" fmla="val 10000"/>
            </a:avLst>
          </a:prstGeom>
          <a:solidFill>
            <a:srgbClr val="1422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5330952"/>
            <a:ext cx="196596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AI 진단·해결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60" y="5221224"/>
            <a:ext cx="777240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"모니터 기준 좌표라 그래요 → 창 기준 좌표로 바꾸면 해상도가 바뀌어도 안 깨져요"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66928"/>
            <a:ext cx="1124712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0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실제로 막힌 순간 </a:t>
            </a:r>
            <a:r>
              <a:rPr sz="3000" b="1" i="0">
                <a:solidFill>
                  <a:srgbClr val="0E7C86"/>
                </a:solidFill>
                <a:latin typeface="맑은 고딕"/>
                <a:cs typeface="맑은 고딕"/>
                <a:ea typeface="맑은 고딕"/>
              </a:rPr>
              <a:t>②</a:t>
            </a:r>
            <a:r>
              <a:rPr sz="30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  —  </a:t>
            </a:r>
            <a:r>
              <a:rPr sz="30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팝업 때문에 멈춤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1783080"/>
            <a:ext cx="10543032" cy="1371600"/>
          </a:xfrm>
          <a:prstGeom prst="roundRect">
            <a:avLst>
              <a:gd name="adj" fmla="val 7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ounded Rectangle 3"/>
          <p:cNvSpPr/>
          <p:nvPr/>
        </p:nvSpPr>
        <p:spPr>
          <a:xfrm>
            <a:off x="1097280" y="2075688"/>
            <a:ext cx="1965960" cy="786384"/>
          </a:xfrm>
          <a:prstGeom prst="roundRect">
            <a:avLst>
              <a:gd name="adj" fmla="val 10000"/>
            </a:avLst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2075688"/>
            <a:ext cx="196596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증상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3337560" y="1965960"/>
            <a:ext cx="777240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로그인 중 'AXGATE 열기' 팝업에서 자동화가 멈춰버림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22960" y="3410712"/>
            <a:ext cx="10543032" cy="1371600"/>
          </a:xfrm>
          <a:prstGeom prst="roundRect">
            <a:avLst>
              <a:gd name="adj" fmla="val 7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1097280" y="3703320"/>
            <a:ext cx="1965960" cy="786384"/>
          </a:xfrm>
          <a:prstGeom prst="roundRect">
            <a:avLst>
              <a:gd name="adj" fmla="val 10000"/>
            </a:avLst>
          </a:prstGeom>
          <a:solidFill>
            <a:srgbClr val="E0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97280" y="3703320"/>
            <a:ext cx="196596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내가 한 것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337560" y="3593592"/>
            <a:ext cx="777240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멈춘 화면을 그대로 캡쳐해서 전달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22960" y="5038344"/>
            <a:ext cx="10543032" cy="1371600"/>
          </a:xfrm>
          <a:prstGeom prst="roundRect">
            <a:avLst>
              <a:gd name="adj" fmla="val 7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1097280" y="5330952"/>
            <a:ext cx="1965960" cy="786384"/>
          </a:xfrm>
          <a:prstGeom prst="roundRect">
            <a:avLst>
              <a:gd name="adj" fmla="val 10000"/>
            </a:avLst>
          </a:prstGeom>
          <a:solidFill>
            <a:srgbClr val="1422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1097280" y="5330952"/>
            <a:ext cx="1965960" cy="786384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AI 진단·해결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337560" y="5221224"/>
            <a:ext cx="7772400" cy="10058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"그건 웹 요소가 아니라 크롬이 띄우는 네이티브 창이라, 코드로는 다르게 눌러야 해요" → 자동 감지·확인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-1280160" y="4206240"/>
            <a:ext cx="4206240" cy="4206240"/>
          </a:xfrm>
          <a:prstGeom prst="ellipse">
            <a:avLst/>
          </a:prstGeom>
          <a:solidFill>
            <a:srgbClr val="1E30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822960" y="640080"/>
            <a:ext cx="1051560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FFD98A"/>
                </a:solidFill>
                <a:latin typeface="맑은 고딕"/>
                <a:cs typeface="맑은 고딕"/>
                <a:ea typeface="맑은 고딕"/>
              </a:rPr>
              <a:t>⭐  가장 인상 깊었던 순간 ③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143000"/>
            <a:ext cx="1051560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"어제는 됐는데 오늘 안 됨"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1965960" y="2331720"/>
            <a:ext cx="338328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965960" y="2468880"/>
            <a:ext cx="338328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7200" b="1" i="0">
                <a:solidFill>
                  <a:srgbClr val="E08A1E"/>
                </a:solidFill>
                <a:latin typeface="맑은 고딕"/>
                <a:cs typeface="맑은 고딕"/>
                <a:ea typeface="맑은 고딕"/>
              </a:rPr>
              <a:t>！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65960" y="3794760"/>
            <a:ext cx="3383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전각 (넓은 느낌표)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532120" y="2788920"/>
            <a:ext cx="1280160" cy="10972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800" b="1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vs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903720" y="2331720"/>
            <a:ext cx="3383280" cy="2148840"/>
          </a:xfrm>
          <a:prstGeom prst="roundRect">
            <a:avLst>
              <a:gd name="adj" fmla="val 8000"/>
            </a:avLst>
          </a:prstGeom>
          <a:solidFill>
            <a:srgbClr val="FFFFFF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903720" y="2468880"/>
            <a:ext cx="3383280" cy="13716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7200" b="1" i="0">
                <a:solidFill>
                  <a:srgbClr val="0E7C86"/>
                </a:solidFill>
                <a:latin typeface="맑은 고딕"/>
                <a:cs typeface="맑은 고딕"/>
                <a:ea typeface="맑은 고딕"/>
              </a:rPr>
              <a:t>!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903720" y="3794760"/>
            <a:ext cx="33832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반각 (보통 느낌표)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4846320"/>
            <a:ext cx="10515600" cy="17373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600" b="0" i="0">
                <a:solidFill>
                  <a:srgbClr val="C7D6E6"/>
                </a:solidFill>
                <a:latin typeface="맑은 고딕"/>
                <a:cs typeface="맑은 고딕"/>
                <a:ea typeface="맑은 고딕"/>
              </a:rPr>
              <a:t>손으론 로그인 되는데 자동화만 "비밀번호 확인 필요" — AI가 로그인 코드를 직접 뜯어보고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6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비밀번호 끝 글자가 전각 ！ 였음을 찾아냄. </a:t>
            </a:r>
            <a:r>
              <a:rPr sz="1600" b="1" i="0">
                <a:solidFill>
                  <a:srgbClr val="FFD98A"/>
                </a:solidFill>
                <a:latin typeface="맑은 고딕"/>
                <a:cs typeface="맑은 고딕"/>
                <a:ea typeface="맑은 고딕"/>
              </a:rPr>
              <a:t>눈엔 똑같지만 컴퓨터엔 다른 글자.</a:t>
            </a:r>
          </a:p>
          <a:p>
            <a:pPr algn="l">
              <a:lnSpc>
                <a:spcPct val="115000"/>
              </a:lnSpc>
            </a:pPr>
            <a:r>
              <a:rPr sz="17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→ 사람은 못 찾을 한 글자 차이를, AI가 논리로 추적해서 잡았습니다.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9728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그래서 완성된 것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389888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작은 요청들이 쌓여서, 매일 쓰는 도구가 됐습니다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2331720"/>
            <a:ext cx="10543032" cy="1051560"/>
          </a:xfrm>
          <a:prstGeom prst="roundRect">
            <a:avLst>
              <a:gd name="adj" fmla="val 10000"/>
            </a:avLst>
          </a:prstGeom>
          <a:solidFill>
            <a:srgbClr val="142240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22960" y="2331720"/>
            <a:ext cx="10543032" cy="105156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4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학교업무 통합 콘솔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77240" y="3886200"/>
            <a:ext cx="1965960" cy="1417320"/>
          </a:xfrm>
          <a:prstGeom prst="roundRect">
            <a:avLst>
              <a:gd name="adj" fmla="val 10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1504187" y="4178808"/>
            <a:ext cx="512064" cy="512064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4818888"/>
            <a:ext cx="1783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로그인 자동화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945053" y="3886200"/>
            <a:ext cx="1965960" cy="1417320"/>
          </a:xfrm>
          <a:prstGeom prst="roundRect">
            <a:avLst>
              <a:gd name="adj" fmla="val 10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672001" y="4178808"/>
            <a:ext cx="512064" cy="512064"/>
          </a:xfrm>
          <a:prstGeom prst="ellipse">
            <a:avLst/>
          </a:prstGeom>
          <a:solidFill>
            <a:srgbClr val="14B8A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036493" y="4818888"/>
            <a:ext cx="1783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세션 유지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5112867" y="3886200"/>
            <a:ext cx="1965960" cy="1417320"/>
          </a:xfrm>
          <a:prstGeom prst="roundRect">
            <a:avLst>
              <a:gd name="adj" fmla="val 10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5839815" y="4178808"/>
            <a:ext cx="512064" cy="512064"/>
          </a:xfrm>
          <a:prstGeom prst="ellipse">
            <a:avLst/>
          </a:prstGeom>
          <a:solidFill>
            <a:srgbClr val="E0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5204307" y="4818888"/>
            <a:ext cx="1783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결재 관제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7280681" y="3886200"/>
            <a:ext cx="1965960" cy="1417320"/>
          </a:xfrm>
          <a:prstGeom prst="roundRect">
            <a:avLst>
              <a:gd name="adj" fmla="val 10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8007629" y="4178808"/>
            <a:ext cx="512064" cy="512064"/>
          </a:xfrm>
          <a:prstGeom prst="ellipse">
            <a:avLst/>
          </a:prstGeom>
          <a:solidFill>
            <a:srgbClr val="1E30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72121" y="4818888"/>
            <a:ext cx="1783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문서 조회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9448495" y="3886200"/>
            <a:ext cx="1965960" cy="1417320"/>
          </a:xfrm>
          <a:prstGeom prst="roundRect">
            <a:avLst>
              <a:gd name="adj" fmla="val 10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10175443" y="4178808"/>
            <a:ext cx="512064" cy="512064"/>
          </a:xfrm>
          <a:prstGeom prst="ellipse">
            <a:avLst/>
          </a:prstGeom>
          <a:solidFill>
            <a:srgbClr val="0B5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539935" y="4818888"/>
            <a:ext cx="178308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기안 템플릿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502920"/>
            <a:ext cx="114300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2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AI를 잘 쓰는 법 — 오늘의 핵심 4가지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822960" y="1508760"/>
            <a:ext cx="5257800" cy="2148840"/>
          </a:xfrm>
          <a:prstGeom prst="roundRect">
            <a:avLst>
              <a:gd name="adj" fmla="val 7000"/>
            </a:avLst>
          </a:prstGeom>
          <a:solidFill>
            <a:srgbClr val="E7F2F2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1188720" y="1892807"/>
            <a:ext cx="777240" cy="777240"/>
          </a:xfrm>
          <a:prstGeom prst="ellipse">
            <a:avLst/>
          </a:prstGeom>
          <a:solidFill>
            <a:srgbClr val="1422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88720" y="1892807"/>
            <a:ext cx="77724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240280" y="1965960"/>
            <a:ext cx="3520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증상을 구체적으로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40280" y="2651760"/>
            <a:ext cx="35204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캡쳐·에러메시지·"어디서 멈췄는지"까지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92240" y="1508760"/>
            <a:ext cx="5257800" cy="2148840"/>
          </a:xfrm>
          <a:prstGeom prst="roundRect">
            <a:avLst>
              <a:gd name="adj" fmla="val 7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6858000" y="1892807"/>
            <a:ext cx="777240" cy="777240"/>
          </a:xfrm>
          <a:prstGeom prst="ellipse">
            <a:avLst/>
          </a:prstGeom>
          <a:solidFill>
            <a:srgbClr val="1422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6858000" y="1892807"/>
            <a:ext cx="77724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2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909560" y="1965960"/>
            <a:ext cx="3520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작게, 여러 번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09560" y="2651760"/>
            <a:ext cx="35204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한 번에 완성 말고 조금씩 고쳐가기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22960" y="3977639"/>
            <a:ext cx="5257800" cy="2148840"/>
          </a:xfrm>
          <a:prstGeom prst="roundRect">
            <a:avLst>
              <a:gd name="adj" fmla="val 7000"/>
            </a:avLst>
          </a:prstGeom>
          <a:solidFill>
            <a:srgbClr val="E7F2F2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1188720" y="4361688"/>
            <a:ext cx="777240" cy="777240"/>
          </a:xfrm>
          <a:prstGeom prst="ellipse">
            <a:avLst/>
          </a:prstGeom>
          <a:solidFill>
            <a:srgbClr val="1422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1188720" y="4361688"/>
            <a:ext cx="77724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3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40280" y="4434840"/>
            <a:ext cx="3520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모르면 진단시켜라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2240280" y="5120640"/>
            <a:ext cx="35204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"왜 안 되는지 네가 찾아줘"라고 시키기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492240" y="3977639"/>
            <a:ext cx="5257800" cy="2148840"/>
          </a:xfrm>
          <a:prstGeom prst="roundRect">
            <a:avLst>
              <a:gd name="adj" fmla="val 7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6858000" y="4361688"/>
            <a:ext cx="777240" cy="777240"/>
          </a:xfrm>
          <a:prstGeom prst="ellipse">
            <a:avLst/>
          </a:prstGeom>
          <a:solidFill>
            <a:srgbClr val="14224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858000" y="4361688"/>
            <a:ext cx="777240" cy="77724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26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4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909560" y="4434840"/>
            <a:ext cx="352044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0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남들도 쓰게 포장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909560" y="5120640"/>
            <a:ext cx="3520440" cy="82296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45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결과물을 exe로 만들어 나눔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85800"/>
            <a:ext cx="109728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다른 선생님도 쓸 수 있게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389888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파이썬 설치 없이 — USB로 나눠주면 더블클릭 끝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2514600"/>
            <a:ext cx="3383280" cy="2651760"/>
          </a:xfrm>
          <a:prstGeom prst="roundRect">
            <a:avLst>
              <a:gd name="adj" fmla="val 7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2057400" y="2926080"/>
            <a:ext cx="914400" cy="914400"/>
          </a:xfrm>
          <a:prstGeom prst="ellipse">
            <a:avLst/>
          </a:prstGeom>
          <a:solidFill>
            <a:srgbClr val="0E7C8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2057400" y="2926080"/>
            <a:ext cx="9144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EXE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51560" y="4023360"/>
            <a:ext cx="29260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학교업무콘솔.exe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51560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35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관제 · 알림
(파이썬 내장)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590288" y="2514600"/>
            <a:ext cx="3383280" cy="2651760"/>
          </a:xfrm>
          <a:prstGeom prst="roundRect">
            <a:avLst>
              <a:gd name="adj" fmla="val 7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5824728" y="2926080"/>
            <a:ext cx="914400" cy="914400"/>
          </a:xfrm>
          <a:prstGeom prst="ellipse">
            <a:avLst/>
          </a:prstGeom>
          <a:solidFill>
            <a:srgbClr val="E08A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5824728" y="2926080"/>
            <a:ext cx="9144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BAT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18888" y="4023360"/>
            <a:ext cx="29260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디버그크롬_실행.bat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818888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35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읽을 크롬 띄우기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8357616" y="2514600"/>
            <a:ext cx="3383280" cy="2651760"/>
          </a:xfrm>
          <a:prstGeom prst="roundRect">
            <a:avLst>
              <a:gd name="adj" fmla="val 7000"/>
            </a:avLst>
          </a:prstGeom>
          <a:solidFill>
            <a:srgbClr val="F1F5F7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9592056" y="2926080"/>
            <a:ext cx="914400" cy="914400"/>
          </a:xfrm>
          <a:prstGeom prst="ellipse">
            <a:avLst/>
          </a:prstGeom>
          <a:solidFill>
            <a:srgbClr val="1E30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592056" y="2926080"/>
            <a:ext cx="914400" cy="9144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ctr"/>
            <a:r>
              <a:rPr sz="15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TXT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8586216" y="4023360"/>
            <a:ext cx="2926080" cy="5029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6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사용법.txt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586216" y="4572000"/>
            <a:ext cx="2926080" cy="54864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>
              <a:lnSpc>
                <a:spcPct val="110000"/>
              </a:lnSpc>
            </a:pPr>
            <a:r>
              <a:rPr sz="135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받는 분용 안내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822960" y="640080"/>
            <a:ext cx="109728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34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여러분도 할 수 있어요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41248" y="1344168"/>
            <a:ext cx="105156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0" i="0">
                <a:solidFill>
                  <a:srgbClr val="64748B"/>
                </a:solidFill>
                <a:latin typeface="맑은 고딕"/>
                <a:cs typeface="맑은 고딕"/>
                <a:ea typeface="맑은 고딕"/>
              </a:rPr>
              <a:t>전공이 아니어도 — '무엇을 원하는지'만 말하면 시작됩니다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68680" y="2148840"/>
            <a:ext cx="7315200" cy="4572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600" b="1" i="0">
                <a:solidFill>
                  <a:srgbClr val="0E7C86"/>
                </a:solidFill>
                <a:latin typeface="맑은 고딕"/>
                <a:cs typeface="맑은 고딕"/>
                <a:ea typeface="맑은 고딕"/>
              </a:rPr>
              <a:t>AI에게 이렇게 부탁하면 됩니다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822960" y="2697480"/>
            <a:ext cx="10543032" cy="1143000"/>
          </a:xfrm>
          <a:prstGeom prst="roundRect">
            <a:avLst>
              <a:gd name="adj" fmla="val 9000"/>
            </a:avLst>
          </a:prstGeom>
          <a:solidFill>
            <a:srgbClr val="E7F2F2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43000" y="2697480"/>
            <a:ext cx="9144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4400" b="1" i="0">
                <a:solidFill>
                  <a:srgbClr val="0E7C86"/>
                </a:solidFill>
                <a:latin typeface="맑은 고딕"/>
                <a:cs typeface="맑은 고딕"/>
                <a:ea typeface="맑은 고딕"/>
              </a:rPr>
              <a:t>“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920240" y="2834640"/>
            <a:ext cx="91440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"나이스에 매번 로그인하기 귀찮은데, 자동 로그인 프로그램 만들어줘. 순서는 이렇고…"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822960" y="4160520"/>
            <a:ext cx="10543032" cy="1143000"/>
          </a:xfrm>
          <a:prstGeom prst="roundRect">
            <a:avLst>
              <a:gd name="adj" fmla="val 9000"/>
            </a:avLst>
          </a:prstGeom>
          <a:solidFill>
            <a:srgbClr val="E7F2F2"/>
          </a:solidFill>
          <a:ln>
            <a:noFill/>
          </a:ln>
          <a:effectLst/>
          <a:effectLst>
            <a:outerShdw blurRad="90000" dist="32000" dir="5400000" rotWithShape="0">
              <a:srgbClr val="14304F">
                <a:alpha val="20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143000" y="4160520"/>
            <a:ext cx="914400" cy="114300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/>
            <a:r>
              <a:rPr sz="4400" b="1" i="0">
                <a:solidFill>
                  <a:srgbClr val="0E7C86"/>
                </a:solidFill>
                <a:latin typeface="맑은 고딕"/>
                <a:cs typeface="맑은 고딕"/>
                <a:ea typeface="맑은 고딕"/>
              </a:rPr>
              <a:t>“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920240" y="4297680"/>
            <a:ext cx="9144000" cy="868680"/>
          </a:xfrm>
          <a:prstGeom prst="rect">
            <a:avLst/>
          </a:prstGeom>
          <a:noFill/>
        </p:spPr>
        <p:txBody>
          <a:bodyPr wrap="square" anchor="ctr" lIns="0" rIns="0" tIns="0" bIns="0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i="0">
                <a:solidFill>
                  <a:srgbClr val="1E293B"/>
                </a:solidFill>
                <a:latin typeface="맑은 고딕"/>
                <a:cs typeface="맑은 고딕"/>
                <a:ea typeface="맑은 고딕"/>
              </a:rPr>
              <a:t>"이 화면에서 이 버튼을 눌러야 하는데 안 눌려. (캡쳐 첨부) 왜 그럴까?"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22960" y="5440680"/>
            <a:ext cx="10543032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ctr"/>
            <a:r>
              <a:rPr sz="1700" b="1" i="0">
                <a:solidFill>
                  <a:srgbClr val="142240"/>
                </a:solidFill>
                <a:latin typeface="맑은 고딕"/>
                <a:cs typeface="맑은 고딕"/>
                <a:ea typeface="맑은 고딕"/>
              </a:rPr>
              <a:t>오늘의 핵심 4가지만 기억하면, 내일부터 하실 수 있어요.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42240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Oval 1"/>
          <p:cNvSpPr/>
          <p:nvPr/>
        </p:nvSpPr>
        <p:spPr>
          <a:xfrm>
            <a:off x="9052560" y="3566160"/>
            <a:ext cx="4572000" cy="4572000"/>
          </a:xfrm>
          <a:prstGeom prst="ellipse">
            <a:avLst/>
          </a:prstGeom>
          <a:solidFill>
            <a:srgbClr val="1E305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10698480" y="-1371600"/>
            <a:ext cx="2926080" cy="2926080"/>
          </a:xfrm>
          <a:prstGeom prst="ellipse">
            <a:avLst/>
          </a:prstGeom>
          <a:solidFill>
            <a:srgbClr val="0B5E6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68680" y="1874519"/>
            <a:ext cx="10607040" cy="182880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>
              <a:spcAft>
                <a:spcPts val="600"/>
              </a:spcAft>
            </a:pPr>
            <a:r>
              <a:rPr sz="30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AI는 '대신 해주는 도구'가 아니라</a:t>
            </a:r>
          </a:p>
          <a:p>
            <a:pPr algn="l"/>
            <a:r>
              <a:rPr sz="3400" b="1" i="0">
                <a:solidFill>
                  <a:srgbClr val="FFD98A"/>
                </a:solidFill>
                <a:latin typeface="맑은 고딕"/>
                <a:cs typeface="맑은 고딕"/>
                <a:ea typeface="맑은 고딕"/>
              </a:rPr>
              <a:t>'함께 푸는 파트너'</a:t>
            </a:r>
            <a:r>
              <a:rPr sz="3000" b="1" i="0">
                <a:solidFill>
                  <a:srgbClr val="FFFFFF"/>
                </a:solidFill>
                <a:latin typeface="맑은 고딕"/>
                <a:cs typeface="맑은 고딕"/>
                <a:ea typeface="맑은 고딕"/>
              </a:rPr>
              <a:t> 입니다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86968" y="3977639"/>
            <a:ext cx="10424160" cy="73152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1700" b="0" i="0">
                <a:solidFill>
                  <a:srgbClr val="C7D6E6"/>
                </a:solidFill>
                <a:latin typeface="맑은 고딕"/>
                <a:cs typeface="맑은 고딕"/>
                <a:ea typeface="맑은 고딕"/>
              </a:rPr>
              <a:t>전공자의 역할 = 좋은 질문 · 정확한 증상 전달 · 판단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86968" y="5349240"/>
            <a:ext cx="7315200" cy="640080"/>
          </a:xfrm>
          <a:prstGeom prst="rect">
            <a:avLst/>
          </a:prstGeom>
          <a:noFill/>
        </p:spPr>
        <p:txBody>
          <a:bodyPr wrap="square" anchor="t" lIns="0" rIns="0" tIns="0" bIns="0">
            <a:spAutoFit/>
          </a:bodyPr>
          <a:lstStyle/>
          <a:p>
            <a:pPr algn="l"/>
            <a:r>
              <a:rPr sz="2200" b="1" i="0">
                <a:solidFill>
                  <a:srgbClr val="14B8A6"/>
                </a:solidFill>
                <a:latin typeface="맑은 고딕"/>
                <a:cs typeface="맑은 고딕"/>
                <a:ea typeface="맑은 고딕"/>
              </a:rPr>
              <a:t>감사합니다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